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63" r:id="rId2"/>
    <p:sldId id="258" r:id="rId3"/>
    <p:sldId id="259" r:id="rId4"/>
    <p:sldId id="267" r:id="rId5"/>
    <p:sldId id="262" r:id="rId6"/>
    <p:sldId id="264" r:id="rId7"/>
    <p:sldId id="265" r:id="rId8"/>
    <p:sldId id="268" r:id="rId9"/>
  </p:sldIdLst>
  <p:sldSz cx="9144000" cy="6858000" type="screen4x3"/>
  <p:notesSz cx="6858000" cy="9144000"/>
  <p:custDataLst>
    <p:tags r:id="rId11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/>
    <p:restoredTop sz="50323" autoAdjust="0"/>
  </p:normalViewPr>
  <p:slideViewPr>
    <p:cSldViewPr snapToGrid="0" snapToObjects="1">
      <p:cViewPr varScale="1">
        <p:scale>
          <a:sx n="87" d="100"/>
          <a:sy n="87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2-4C6F-BFD8-24935A4B65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2-4C6F-BFD8-24935A4B65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92-4C6F-BFD8-24935A4B6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83168"/>
        <c:axId val="104586240"/>
        <c:axId val="87680320"/>
      </c:bar3DChart>
      <c:catAx>
        <c:axId val="10458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586240"/>
        <c:crosses val="autoZero"/>
        <c:auto val="1"/>
        <c:lblAlgn val="ctr"/>
        <c:lblOffset val="100"/>
        <c:noMultiLvlLbl val="0"/>
      </c:catAx>
      <c:valAx>
        <c:axId val="10458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83168"/>
        <c:crosses val="autoZero"/>
        <c:crossBetween val="between"/>
      </c:valAx>
      <c:serAx>
        <c:axId val="8768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58624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9C4F8-E7E2-3D45-B363-50E1DA7F0059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35135-9AEE-944B-BA2E-EC6A4D4C56A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GB" dirty="0" smtClean="0"/>
              <a:t>Case studies</a:t>
            </a:r>
            <a:r>
              <a:rPr lang="en-GB" baseline="0" dirty="0" smtClean="0"/>
              <a:t> are ranked on tier 2 on the clinical evidence hierarchy. However, just because they have such a low rank does not mean that they should be ignored. Case studies are a fantastic opportunity to engage with customers on a very clinical level and gain valuable insights into their everyday challenges and successes.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307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Most of our customers will be familiar</a:t>
            </a:r>
            <a:r>
              <a:rPr lang="en-US" altLang="en-US" baseline="0" dirty="0" smtClean="0"/>
              <a:t> with case studies. </a:t>
            </a:r>
            <a:r>
              <a:rPr lang="en-US" altLang="en-US" dirty="0" smtClean="0"/>
              <a:t>They show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the clinical effect of a particular intervention, which is usually the result of an interesting experience or rare outcome.</a:t>
            </a:r>
          </a:p>
          <a:p>
            <a:endParaRPr lang="en-US" altLang="en-US" dirty="0" smtClean="0"/>
          </a:p>
          <a:p>
            <a:r>
              <a:rPr lang="en-US" dirty="0" smtClean="0"/>
              <a:t>Case studies typically focus on a single patient or a series of cases with similar outcomes and </a:t>
            </a:r>
            <a:r>
              <a:rPr lang="en-US" altLang="en-US" dirty="0" smtClean="0"/>
              <a:t>are the first stepping stone in building evidence.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level of evidence has the following strengths. they are easy to collect, they document the patient’s outcome, and usually have pictures, which say a thousand words</a:t>
            </a:r>
            <a:r>
              <a:rPr lang="en-US" altLang="en-US" baseline="0" dirty="0" smtClean="0"/>
              <a:t>, they are the first step in building evidence. </a:t>
            </a:r>
          </a:p>
          <a:p>
            <a:endParaRPr lang="en-US" altLang="en-US" baseline="0" dirty="0" smtClean="0"/>
          </a:p>
          <a:p>
            <a:r>
              <a:rPr lang="en-US" altLang="en-US" dirty="0" smtClean="0"/>
              <a:t>The limitations are that there is a “cherry picked” outcome, there usually is no control comparison, and the results may not be representative of the typical experience so it is not generalizable.  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49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</a:t>
            </a:r>
            <a:r>
              <a:rPr lang="en-GB" dirty="0" smtClean="0"/>
              <a:t>document</a:t>
            </a:r>
            <a:r>
              <a:rPr lang="en-GB" baseline="0" dirty="0" smtClean="0"/>
              <a:t> aims to guide the clinician through the case study process. It asks the clinician leading questions, why is this case study important, what am I hoping to achieve, will this case study help my fellow colleagues in their practice and more importantly will this drive positive clinical outcomes for our patients. </a:t>
            </a:r>
          </a:p>
          <a:p>
            <a:r>
              <a:rPr lang="en-GB" dirty="0" smtClean="0"/>
              <a:t>It also provides some brief information</a:t>
            </a:r>
            <a:r>
              <a:rPr lang="en-GB" baseline="0" dirty="0" smtClean="0"/>
              <a:t> regarding photo’s and consent, references and the need to add any disclaimers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92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case study's use photographic imagery</a:t>
            </a:r>
            <a:r>
              <a:rPr lang="en-GB" baseline="0" dirty="0" smtClean="0"/>
              <a:t> as visual support to content. Poorly framed or blurry images may significantly detract from the quality of written content.</a:t>
            </a:r>
          </a:p>
          <a:p>
            <a:r>
              <a:rPr lang="en-GB" baseline="0" dirty="0" smtClean="0"/>
              <a:t>The hints and tips included on this document are very simple and the stoma photo frame is a fantastic tool/giveaway for our customers to help support and capture the perfect photo. Some </a:t>
            </a:r>
            <a:r>
              <a:rPr lang="en-GB" baseline="0" dirty="0" err="1" smtClean="0"/>
              <a:t>persitomal</a:t>
            </a:r>
            <a:r>
              <a:rPr lang="en-GB" baseline="0" dirty="0" smtClean="0"/>
              <a:t> skin conditions may be so severe to extend outside the frame and use of this tool will be left at the nurses discretion.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37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any clinician to share a case study with our organisation we would require the consent agreement and permanent release of rights to be completed. There is a section for both the nurse and the patient to sign. On the very rare occasion a patient may wish to share their own story and we have a separate form which can be used and do contact 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08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important to understand the</a:t>
            </a:r>
            <a:r>
              <a:rPr lang="en-GB" baseline="0" dirty="0" smtClean="0"/>
              <a:t> process of case study development.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Case study opportunity identified by the local market and guidelines are issued to the clinician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Case study is approved by the local market and formatted in the Hollister Dansac education template.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Case study is approved by clinical education and the local market submits to </a:t>
            </a:r>
            <a:r>
              <a:rPr lang="en-GB" baseline="0" dirty="0" err="1" smtClean="0"/>
              <a:t>veeva</a:t>
            </a:r>
            <a:r>
              <a:rPr lang="en-GB" baseline="0" dirty="0" smtClean="0"/>
              <a:t> vault.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Time through the VV system is dependant of the length of the material. Case studies are 7 working days and each subsequent revision will take another 7 days.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If revisions are required this is returned to the local market and the process begins again.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If the case study is reviewed, this is returned to the local market and the case study shared with GMO and the digital content team</a:t>
            </a:r>
          </a:p>
          <a:p>
            <a:pPr marL="228600" indent="-228600">
              <a:buFont typeface="+mj-lt"/>
              <a:buAutoNum type="arabicPeriod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135-9AEE-944B-BA2E-EC6A4D4C56A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69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46141483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09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800" y="1709740"/>
            <a:ext cx="3261011" cy="52034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da-DK" dirty="0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800" y="2414280"/>
            <a:ext cx="3261012" cy="36753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2857"/>
            <a:ext cx="3886200" cy="3644105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2857"/>
            <a:ext cx="3886200" cy="364410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40299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4920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73119"/>
            <a:ext cx="3868340" cy="281654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4920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73119"/>
            <a:ext cx="3887391" cy="2816544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72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32857"/>
            <a:ext cx="7886700" cy="364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EC52-38D9-6F44-B1AC-9FC430DC34C6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2761-5285-5945-91FB-A8BF7ED7621B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06" y="257983"/>
            <a:ext cx="1268198" cy="763151"/>
          </a:xfrm>
          <a:prstGeom prst="rect">
            <a:avLst/>
          </a:prstGeom>
        </p:spPr>
      </p:pic>
      <p:sp>
        <p:nvSpPr>
          <p:cNvPr id="8" name="Rektangel med afrundet hjørne i samme side 7"/>
          <p:cNvSpPr/>
          <p:nvPr userDrawn="1"/>
        </p:nvSpPr>
        <p:spPr>
          <a:xfrm rot="5400000">
            <a:off x="3456000" y="-2729441"/>
            <a:ext cx="288000" cy="7200000"/>
          </a:xfrm>
          <a:prstGeom prst="round2SameRect">
            <a:avLst/>
          </a:prstGeom>
          <a:solidFill>
            <a:srgbClr val="F0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05E2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5E2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E2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E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E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E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44875"/>
            <a:ext cx="9144000" cy="5559692"/>
          </a:xfrm>
          <a:prstGeom prst="rect">
            <a:avLst/>
          </a:prstGeom>
          <a:solidFill>
            <a:srgbClr val="F0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386" y="1298307"/>
            <a:ext cx="8601740" cy="3022407"/>
          </a:xfrm>
        </p:spPr>
        <p:txBody>
          <a:bodyPr>
            <a:norm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How to Create the Perfect Case Study</a:t>
            </a:r>
            <a:endParaRPr lang="da-DK" sz="4800" dirty="0">
              <a:solidFill>
                <a:schemeClr val="bg1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888" y="60234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2129" y="1052623"/>
            <a:ext cx="5188688" cy="1201479"/>
          </a:xfrm>
        </p:spPr>
        <p:txBody>
          <a:bodyPr>
            <a:normAutofit/>
          </a:bodyPr>
          <a:lstStyle/>
          <a:p>
            <a:r>
              <a:rPr lang="en-US" dirty="0"/>
              <a:t>Clinical Evidence Hierarchy</a:t>
            </a:r>
            <a:br>
              <a:rPr lang="en-US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2096" y="4821429"/>
            <a:ext cx="2949178" cy="802757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sz="3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Tier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54" y="1873655"/>
            <a:ext cx="4838506" cy="4402545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8" name="Right Arrow 7"/>
          <p:cNvSpPr/>
          <p:nvPr/>
        </p:nvSpPr>
        <p:spPr>
          <a:xfrm>
            <a:off x="2466753" y="5031422"/>
            <a:ext cx="2169042" cy="191386"/>
          </a:xfrm>
          <a:prstGeom prst="rightArrow">
            <a:avLst/>
          </a:prstGeom>
          <a:solidFill>
            <a:srgbClr val="F05E22"/>
          </a:solidFill>
          <a:ln>
            <a:solidFill>
              <a:srgbClr val="F05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3469" y="62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492" y="2687371"/>
            <a:ext cx="8411015" cy="287489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935" y="3585643"/>
            <a:ext cx="3287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44"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collect</a:t>
            </a:r>
          </a:p>
          <a:p>
            <a:pPr indent="-285744"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a patient outcome</a:t>
            </a:r>
          </a:p>
          <a:p>
            <a:pPr indent="-285744"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say a thousand words</a:t>
            </a:r>
          </a:p>
          <a:p>
            <a:pPr indent="-285744"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 in building evidence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585643"/>
            <a:ext cx="390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44">
              <a:buClr>
                <a:schemeClr val="bg1"/>
              </a:buClr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“cherry picked” outcome</a:t>
            </a:r>
          </a:p>
          <a:p>
            <a:pPr indent="-285744">
              <a:buClr>
                <a:schemeClr val="bg1"/>
              </a:buClr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control comparison</a:t>
            </a:r>
          </a:p>
          <a:p>
            <a:pPr indent="-285744">
              <a:buClr>
                <a:schemeClr val="bg1"/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 be representative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typical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3886" y="2800813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Strengths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96761" y="2842477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Limitations</a:t>
            </a:r>
            <a:endParaRPr lang="en-GB" sz="28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0260" y="1404901"/>
            <a:ext cx="301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05E22"/>
                </a:solidFill>
              </a:rPr>
              <a:t>Case Studies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7655" y="60765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44875"/>
            <a:ext cx="9144000" cy="5559692"/>
          </a:xfrm>
          <a:prstGeom prst="rect">
            <a:avLst/>
          </a:prstGeom>
          <a:solidFill>
            <a:srgbClr val="F0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386" y="1298307"/>
            <a:ext cx="8601740" cy="3022407"/>
          </a:xfrm>
        </p:spPr>
        <p:txBody>
          <a:bodyPr>
            <a:norm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What tools do we have to help create the perfect case study?</a:t>
            </a:r>
            <a:endParaRPr lang="da-DK" sz="4800" dirty="0">
              <a:solidFill>
                <a:schemeClr val="bg1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4613" y="60978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420"/>
            <a:ext cx="7886700" cy="1325563"/>
          </a:xfrm>
        </p:spPr>
        <p:txBody>
          <a:bodyPr/>
          <a:lstStyle/>
          <a:p>
            <a:r>
              <a:rPr lang="en-GB" dirty="0" smtClean="0"/>
              <a:t>Case Study Guidelines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9" y="2003727"/>
            <a:ext cx="2795034" cy="4082635"/>
          </a:xfrm>
          <a:prstGeom prst="rect">
            <a:avLst/>
          </a:prstGeom>
          <a:noFill/>
          <a:ln w="9525">
            <a:solidFill>
              <a:srgbClr val="F05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3" y="2003728"/>
            <a:ext cx="3003920" cy="4082635"/>
          </a:xfrm>
          <a:prstGeom prst="rect">
            <a:avLst/>
          </a:prstGeom>
          <a:noFill/>
          <a:ln w="9525">
            <a:solidFill>
              <a:srgbClr val="F05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10698" y="5842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5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99" y="1177904"/>
            <a:ext cx="7886700" cy="1086830"/>
          </a:xfrm>
        </p:spPr>
        <p:txBody>
          <a:bodyPr/>
          <a:lstStyle/>
          <a:p>
            <a:r>
              <a:rPr lang="en-GB" dirty="0" smtClean="0"/>
              <a:t>Photography Guidelines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9" y="2264735"/>
            <a:ext cx="3012238" cy="4334955"/>
          </a:xfrm>
          <a:prstGeom prst="rect">
            <a:avLst/>
          </a:prstGeom>
          <a:noFill/>
          <a:ln w="9525">
            <a:solidFill>
              <a:srgbClr val="F05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5647" y="5922336"/>
            <a:ext cx="1173919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Dansac-stoma-photo-frame-140x17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34" y="2264734"/>
            <a:ext cx="3475509" cy="4334955"/>
          </a:xfrm>
          <a:prstGeom prst="rect">
            <a:avLst/>
          </a:prstGeom>
          <a:effectLst>
            <a:outerShdw blurRad="254000" dist="38100" dir="54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0536" y="6116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22" y="971821"/>
            <a:ext cx="6367573" cy="1039861"/>
          </a:xfrm>
        </p:spPr>
        <p:txBody>
          <a:bodyPr/>
          <a:lstStyle/>
          <a:p>
            <a:r>
              <a:rPr lang="en-GB" dirty="0" smtClean="0"/>
              <a:t>Consent Release Form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68" y="1768640"/>
            <a:ext cx="3422469" cy="4682669"/>
          </a:xfrm>
          <a:prstGeom prst="rect">
            <a:avLst/>
          </a:prstGeom>
          <a:noFill/>
          <a:ln w="9525">
            <a:solidFill>
              <a:srgbClr val="F05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33070" y="1768641"/>
            <a:ext cx="956930" cy="7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4959" y="6370637"/>
            <a:ext cx="487363" cy="4873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83" y="1774179"/>
            <a:ext cx="3475121" cy="46771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568" y="0"/>
            <a:ext cx="8623004" cy="920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" y="233917"/>
            <a:ext cx="9139188" cy="63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2209" y="6369769"/>
            <a:ext cx="487363" cy="487363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6356732" y="6557079"/>
            <a:ext cx="1983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©2018 Hollister Incorporated.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63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e227f055-cb42-4dba-a9e9-ca5f9296a811"/>
  <p:tag name="TPVERSION" val="6"/>
  <p:tag name="TPFULLVERSION" val="7.0.1.3"/>
  <p:tag name="PPTVERSION" val="14"/>
  <p:tag name="TPOS" val="2"/>
  <p:tag name="TPLASTSAVEVERSION" val="6.2 PC"/>
</p:tagLst>
</file>

<file path=ppt/theme/theme1.xml><?xml version="1.0" encoding="utf-8"?>
<a:theme xmlns:a="http://schemas.openxmlformats.org/drawingml/2006/main" name="Kontortema">
  <a:themeElements>
    <a:clrScheme name="Dansac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FDD086"/>
      </a:accent1>
      <a:accent2>
        <a:srgbClr val="FABBCB"/>
      </a:accent2>
      <a:accent3>
        <a:srgbClr val="C7B2DE"/>
      </a:accent3>
      <a:accent4>
        <a:srgbClr val="C16918"/>
      </a:accent4>
      <a:accent5>
        <a:srgbClr val="8E3A80"/>
      </a:accent5>
      <a:accent6>
        <a:srgbClr val="8A8179"/>
      </a:accent6>
      <a:hlink>
        <a:srgbClr val="9E8464"/>
      </a:hlink>
      <a:folHlink>
        <a:srgbClr val="8A78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644</Words>
  <Application>Microsoft Office PowerPoint</Application>
  <PresentationFormat>On-screen Show (4:3)</PresentationFormat>
  <Paragraphs>47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Kontortema</vt:lpstr>
      <vt:lpstr>How to Create the Perfect Case Study</vt:lpstr>
      <vt:lpstr>Clinical Evidence Hierarchy </vt:lpstr>
      <vt:lpstr>PowerPoint Presentation</vt:lpstr>
      <vt:lpstr>What tools do we have to help create the perfect case study?</vt:lpstr>
      <vt:lpstr>Case Study Guidelines</vt:lpstr>
      <vt:lpstr>Photography Guidelines</vt:lpstr>
      <vt:lpstr>Consent Release 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Memborg</dc:creator>
  <cp:lastModifiedBy>Renee P. Sexton</cp:lastModifiedBy>
  <cp:revision>39</cp:revision>
  <cp:lastPrinted>2017-03-16T10:12:33Z</cp:lastPrinted>
  <dcterms:created xsi:type="dcterms:W3CDTF">2017-03-08T10:02:36Z</dcterms:created>
  <dcterms:modified xsi:type="dcterms:W3CDTF">2020-11-23T04:58:52Z</dcterms:modified>
</cp:coreProperties>
</file>